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407A7-BACE-4F7E-B372-80A539E526B9}" type="datetimeFigureOut">
              <a:rPr lang="cs-CZ" smtClean="0"/>
              <a:t>1.9.2013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265CC-CAD3-42AA-A18E-86B90A58C58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4366B-89FA-4B2A-98B0-9997135C143F}" type="datetimeFigureOut">
              <a:rPr lang="cs-CZ" smtClean="0"/>
              <a:pPr/>
              <a:t>1.9.2013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990CC-1C05-463A-BAC3-361FCCFD4DB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990CC-1C05-463A-BAC3-361FCCFD4DBF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990CC-1C05-463A-BAC3-361FCCFD4DBF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546C-A177-4AE8-9DE3-B31829A09912}" type="datetimeFigureOut">
              <a:rPr lang="cs-CZ" smtClean="0"/>
              <a:pPr/>
              <a:t>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5DFB-B63A-4FE3-BB18-B533D8D211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546C-A177-4AE8-9DE3-B31829A09912}" type="datetimeFigureOut">
              <a:rPr lang="cs-CZ" smtClean="0"/>
              <a:pPr/>
              <a:t>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5DFB-B63A-4FE3-BB18-B533D8D211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546C-A177-4AE8-9DE3-B31829A09912}" type="datetimeFigureOut">
              <a:rPr lang="cs-CZ" smtClean="0"/>
              <a:pPr/>
              <a:t>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5DFB-B63A-4FE3-BB18-B533D8D211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546C-A177-4AE8-9DE3-B31829A09912}" type="datetimeFigureOut">
              <a:rPr lang="cs-CZ" smtClean="0"/>
              <a:pPr/>
              <a:t>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5DFB-B63A-4FE3-BB18-B533D8D211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546C-A177-4AE8-9DE3-B31829A09912}" type="datetimeFigureOut">
              <a:rPr lang="cs-CZ" smtClean="0"/>
              <a:pPr/>
              <a:t>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5DFB-B63A-4FE3-BB18-B533D8D211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546C-A177-4AE8-9DE3-B31829A09912}" type="datetimeFigureOut">
              <a:rPr lang="cs-CZ" smtClean="0"/>
              <a:pPr/>
              <a:t>1.9.2013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5DFB-B63A-4FE3-BB18-B533D8D211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546C-A177-4AE8-9DE3-B31829A09912}" type="datetimeFigureOut">
              <a:rPr lang="cs-CZ" smtClean="0"/>
              <a:pPr/>
              <a:t>1.9.2013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5DFB-B63A-4FE3-BB18-B533D8D211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546C-A177-4AE8-9DE3-B31829A09912}" type="datetimeFigureOut">
              <a:rPr lang="cs-CZ" smtClean="0"/>
              <a:pPr/>
              <a:t>1.9.2013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5DFB-B63A-4FE3-BB18-B533D8D211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546C-A177-4AE8-9DE3-B31829A09912}" type="datetimeFigureOut">
              <a:rPr lang="cs-CZ" smtClean="0"/>
              <a:pPr/>
              <a:t>1.9.2013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5DFB-B63A-4FE3-BB18-B533D8D211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546C-A177-4AE8-9DE3-B31829A09912}" type="datetimeFigureOut">
              <a:rPr lang="cs-CZ" smtClean="0"/>
              <a:pPr/>
              <a:t>1.9.2013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5DFB-B63A-4FE3-BB18-B533D8D211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546C-A177-4AE8-9DE3-B31829A09912}" type="datetimeFigureOut">
              <a:rPr lang="cs-CZ" smtClean="0"/>
              <a:pPr/>
              <a:t>1.9.2013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B5DFB-B63A-4FE3-BB18-B533D8D211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B546C-A177-4AE8-9DE3-B31829A09912}" type="datetimeFigureOut">
              <a:rPr lang="cs-CZ" smtClean="0"/>
              <a:pPr/>
              <a:t>1.9.2013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B5DFB-B63A-4FE3-BB18-B533D8D2111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85860"/>
            <a:ext cx="7772400" cy="2214578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Stredná odborná škola strojnícka</a:t>
            </a:r>
            <a:br>
              <a:rPr lang="sk-SK" b="1" dirty="0" smtClean="0">
                <a:solidFill>
                  <a:srgbClr val="FF0000"/>
                </a:solidFill>
              </a:rPr>
            </a:br>
            <a:r>
              <a:rPr lang="sk-SK" b="1" dirty="0" smtClean="0">
                <a:solidFill>
                  <a:srgbClr val="FF0000"/>
                </a:solidFill>
              </a:rPr>
              <a:t>v Považskej Bystrici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sz="3100" dirty="0" smtClean="0"/>
              <a:t>realizuje projekt s názvom</a:t>
            </a: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929718" cy="1752600"/>
          </a:xfrm>
        </p:spPr>
        <p:txBody>
          <a:bodyPr>
            <a:normAutofit/>
          </a:bodyPr>
          <a:lstStyle/>
          <a:p>
            <a:r>
              <a:rPr lang="sk-SK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MODERNÉ VZDELÁVANIE                                                – ÚSPEŠNÍ ABSOLVENTI</a:t>
            </a:r>
            <a:endParaRPr lang="cs-CZ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AutoShape 2" descr="data:image/jpeg;base64,/9j/4AAQSkZJRgABAQAAAQABAAD/2wCEAAkGBxQTEhUUExQWFhUXGCIbGRgYGB4aIBwgHR4cIB4eIB0gHCghIBwlHx0eIjEiJSkrLjAuHR8zODMsNygtLisBCgoKDg0OGxAQGzQmICQvLCwvLCwvLC8sLy00LzQsLywsLywuLCw0LCw0NDQsLCwsLCwsNDQsLCwsLCwsLCwsLP/AABEIAIABiAMBIgACEQEDEQH/xAAcAAACAgMBAQAAAAAAAAAAAAADBAECAAUHBgj/xABDEAACAQMCBAQDBAcHAwQDAQABAhEAAyESMQRBUWETInGBBTKRBgehsSNCo8HR0vAUF1JTkuHxQ3LCFjNisnOCohX/xAAaAQEBAQEBAQEAAAAAAAAAAAABAAIDBQYE/8QAMBEAAgECBAQEBgMAAwAAAAAAAAERAiEDMUFhElGB8AUVcZEEFKGxweEiMtEzQvH/2gAMAwEAAhEDEQA/APL/AGi+NXuNuPeuXdn8tucKvIKNoHM860xuGZ68qqqTnnWXEJGB6f8ANfVJKlQsjw25csNesldJPMTR7/CKtxVLqQwnUu2RPseVLNeLIAdxiqW06n2rb0g5pOL5hCygEZ1Tvyiijgv0gRiATzYwPrQHGOVY+piJMmN/SgdQhQhpgGDWXdSmDII5be1QC2nSMgmRUzzY6ieRzSZD8AFe5pdtAIME9QJA7TtVLekiACHUkyNoxHoZ50JjgDSBiD3/AN6PwvDl7gRfKWmY6ASfy2qB2ICcyRknJPMdasAxGJIA5DcTz7d6xLCS4Z4I+XEhsx7YzQmJM+bAED06elMhBfirgltKaQcidx29Ka4zjl8RXsLHlA0kTHlhp686Fdu21dSi61K/KZ3Iz7g1FlgTGzFgAxMAA4/o1ahomFCsqAlgqXDDc40ncjrmhWCQRpZtUjSR1nFZZW2GXX8oYaoGYnMciYq1q8quCkqVaVYHvIMRypKCUtsZJ5ycwBgEnHsavbvQykyQpmCxgyM5GRPagtEgmWJzGwBnI9I/OjWpGYAXVAJzBGYg77iozBNpFNt2ZtJXTpXmwMgkekD61e2bZ/WdfKSG6kbDG09aHo8vynImT0mBz6yParWwQpGCSQoGnUcHkfXHeagzDXr6+HZCWwHE5MHXLGNQnHMekUENPIn8qsAonUC0p5dJ2b/5Y2EHH8KwBoDmQpBCebmDt1wTUgZW5aUidIBEAAA+YZ8xPtmj2wBOk6ZBBAxg7jnjaosE6h5gIVgfMRIgyJ2GoY7+9WDEqo1eUnUcDHLfc4MlfSmTLloZu8IVtJdLDw7hKhs40kBiQPyPKhcNZaRBeLnNcahMc8HPWhtbUhQNbCTKzCg8m9x6bVcLqEHUY+WSSBiTgDmI+lVwcAbHDLBaZPOT3AgRz50/xF9rrarjEkroUKBkqAFkT0O9BdoUyN4IzsDjA5zjPbvUXuJbWDpjAUACJgQJA/WI3ikzLYz8Q44u1spbW1CKjYEHTAJ6iSPWoa4Cp8wUhSecvJGImJjPtQrXFMEYLADiCSMjSZweRmiX+IYraUlfICJAywJ1eY8zJ/ChKDLc5jHxj4nZZbBt24ZEAdCMFhgnHXed6Xs8Op0llVJXcgnmZPPOOVM3OGJ4fxy6geJoYRLCROoj0/Kp4W/o0uuoBlI1aZmZDQDgiCOhzUoSsVTbzFmtLElQ2J2OBn/mmrNwRCczAWJYYBnaIkGBvROB+Kra4W7YdCWuFWVx5uUaT+f1pb4fduyrXJgrFsbGFJ2IzvjtVLYOhJZm14L4hd4S47rb1LdVkgxJAMgiCYIkSK1Fq3c8QvclFUltBOSdoicZ58qZuMq+GQ6HxFMhR8hOCDJ3xqmrXOLtvdQCLa6QrmCdZBy/XPzRQkleM8x4nEcsupsOJsNbvqvEabSsqZT9VcSQObHBMUPh7upyNTsluQjHyiCSSRiehpVLIuMhZ2JVtKBjAgbROQPWm24iz4d7Wjlmg2TvH+IEjbP4CiIz70KVp3r3Yc4fgxca1ZUIz3NieW+qeYMiY54qqTZuG0621OqPL1O2OlL2yWsrcfVbIaJ1eYM0lDkycDcUFLdt7pa47veGV14zyO1ZhueX5OkpRz/EG5PBLOor5uWTjqYnmKw2Hu3RcuXWcWzpQsunUIwTz50txnEFVdgQwABGCAC2CM7wcz3pz7QfBLnDaD47ZI1Mdh3jpXOVKTd3Mfk6aSlZZ/gZtWxc1KyjSCCA28ETn91J/EuItW+HFsW28cOdIAIBE4gjt71fg+OGhmYpNtwr6WA1TgEc9P5VewjuGRnwt2Qq+Y+XIGocorGTl5I27qFmwxfTaUtAukBSIlvMMx6daduOotXCLwRrYBhhJI5n/ilxfZnt+GrxnxGJGntp51e/ZV7q+ILYRRDFvNJOxjlXJ7+untHeZ1W3pqus95FuBvC5b8VyfOJMLgDbltNZ8Sv8Zdti1b0aQRouglSOnuO1A4njbngOUZbSE6GBGSswGVd6YZ7dixodnlVlDnzH1HPtQ6bzEubLOPtkPEmomFF3lP3zPV/Abz+GiXWD3AuWHPcT+FZSH2avM/hs4hjbyD/3NWV4mKora3PbwnNCex842rkGcelYpYiJOkZjkKgA7gbHpV1tOQ3RckdJr6g8Qmw4BOrIiBHI8jUeLKhYAg7xn361RNOZkYwe9WZwdMLB2J696NCgLwoDsQTssgd6y1xCqGVk1FogzBWPzmgC3ufyqyACf6zTmoCLku+PTamL/DgIrKZlQSe/Me1AuEEbQY9fpVNIiM981J8wgZucSjqqhApUQSCfMevYxjFCDkNKsZmZ2P1qFOkcuoNH1obKwYcE6p55wfSMe1KWhPmD0ajJknf+NFUMULAeRTp+skA9am/xguQBbCwIEc/XqeU0MJGqC0c4xPSap5mWFZFUbg7EaczIznkRjFED6yAiKshVMnGrrJ2kiY9aTUwMYoltxgFZzJyRqE7djuKigMxWCGksDhRtudQPQ7EetVKDzapWB5REyZGO2Jz271CIOYAG05+p9qm0ROZg7kxIjeJMT/tSBa2QM8vxG2d6vrGDp8xJJJyI2GOx1b9qhBAk4MxuDHl6c5kGeUVDsOvYQIx3xk7VGSo/HO+0dvqaI/FMzFmJJJkxjI2OPrS5NV8TpSUDIuk4JIBIn+Me5osrpJifwjnJHPEjl+FJhqMizsaTLsbHibbW2ZH0aoUjJM856EwefU1VbsQwzBOGEiIABOYmBG3IGlLYUHzAnb2HbPt6TTCEGATg58uSo2II642J/Ogy9gyLBgguu5wQ0CcHoJP5VDky2qQcTM8oG3bvyqtxgQzP4niQMEzq3DSdxjTE9+1H4IC5dQXnZUuP53YzBiCSfcAnvVMXCJL/AA+8ljirXiQyJdHiAHUDE5xgwDIirfaLjUW+XtPIDSpB74ikwLYuFG1GG5ERA6YOe+RROF4QFwFQM5gAASCee/bPamIbb/QNq3vuTY+IPc1XGHnLhwYA25xH+1M37h8MoGXSlzVq0kM2oQRP+HGx7xNAt6tLCMnyzqiMjVIG4II3irs1n+zkkkXg+FzBSOXfUDPqKISBupue+9SeMsKLrprW5B3XZhiDM59O1Hu3VtCxcS4S0N+jAB0NJWApmZAGeYoVq4DbmNMmQMYbZZY5jTPuJ50XXBOlQDvhjhQDIBPUgMCOuKczNk5KW7otqCDLT+sAQACCpE85BBBERTn2k4JOFvlTcLjTIYDBJzt/hPUdqVvNq8OdbIo0wAMEsSQIGZBxOZJ5VHC/DvFfSiO7LJVSdlAmSNhyo1lsFEZSbL4Rcs/2qz/aCPDNwlydpKkLOIADQfehfaS/bs8Q8IjpBEHbPMHqORFAe5qQhgBDSEEEEzDFuYgN0zA6Vlv4VZW4yNpcow8wYskEgddoM4zMUQuJt8og0nCS5OZG+Dum5atAsURiCzBJhlB0mRkzmQPWmuBHipc1XPBcW9YDCPEMkmJ+veaUAjSRyBnkSSNt/lA2MDcir3TIDtZZ7SP+kYY1aoIHRSBOR1oa5fju+RlPn+e7A/hvHr4itp8U2mViCN4OVB29KY+LceeI4qbKulpmBYldtOem+Dt3q3AIoGkk2h5pKrJXBKgx18uRRvh3EqxQ3UbRhX0rBgE+bBkkzuMxQ4nijTvY2pjh7yj1GBw+tWDg+ckxMxJnfr/ClviXDcZdtrbNxbiLhS0hvfrUcFcm7ctrq8KZDHcwwjTIkYBmOW9OXr94W/ES2CinSWJiSMNA6A86zdP7SdFDpuA+z/wvwUIb9IzGTC4UiRGcyN62LXoJCC4biyYtbqGwJMR9az4ffBUyrIyk6lI1EEgkHfzAnnNF4Hj71lmu2kFzxEC3LXOVBggic5OK5VtuXmdUkkk7dO9Rf4ReAQIFa2xP60+Y8wDzNOrw5N655PCtMsEBhLHH4fjWhtcJxHEXVuki3b8QMRqzIO0deVen4niVXQxiGbQSTz6R++s4lqrZscNTTNWn/gc8ECoIEsDImDH9Cpv3/DXUy6l1BSQQIJ9aQu3uH1X7d52tsACgJKg45Z3NL/Z6OJts2gvF0AamPmgDPQx1rjwW4qsv95OTsq78NOf+c1B6z4GrBl1b6Os/rNGamrfCGPiZUqQpBB5QzdKyvGxf7s9nC/oj5p83zA4UiD+VWvzrJJGeYOKooIncA796wCMRnl/vX08nilgpbYzpGavwFs3bgtqMkwANz6TzonAcYEDhwNN0bjlBpZgFaVOdwRVDalAs2n0D3kKtpM+XkRHqDU3bRCKx2YSPSY/dVOJ4lrhLPJY7nmaqSdIXVgZj1pT5hGQTiggM22JEDcQds/QyKLdtr4KMpyZ1djJ/dFLWbRMKqnVuOvXFD8LNScE1Oo5d4sXAo0KpVQCRiYnJ7x+VCXTuQSZMgYEcoNUUxtFRqqLUZtoSpgDy/M2+GwJnaOool1nJyQBpAxgMAMHvMfWlrKTOCSdo/GaLc07ST5REbKdyPY4qMwZwjqLqaz5C3m9J/o0bixouahpMGRzBj8xS+kEEwMbct59zUFU5AkkDfkeYHUUp2goumN376XGJS3pG5UNgY5E8gc+mKo51c1gch6ntnffvQ1UwAFk5npnaAOeKKwORsNOqJ2GwO2d+XI1bA8yu2wIxt19+k1R1I3GDkfx9KLcAyTpUE4AByDO3OARsaDxC4xncyPX8B61NhBfhLBu/9oxRrtnTiIrf/ZHghc4O6R8yOJzyIkH8DWt4y3BMVqmGcMStquHkamM0zZ+HXDbe4qkqmW7CguK9f9h/i9tA9q4oKuIM7EHBB7VzxW6aZSP0YaVVSTZ5vhR4g6Ny79v3UW20nzSScGPSMCRPKnvjZtrxA8FVUA40zET5efLakH+dwAcmMdQcdcHetU1cSk5VU8NTRJdoBgRPTqBgnpCz9aliSdOlv8QGY2y0Z3ge1Wt2DcIUHzNkE4AIDeWY3wdt8VnF8ZcveHldaKE1LIPlEZHWOY3+takzBirp2jsQN9pyaLw/EurrdViHU4aQTIERnlGPShznMH09P3TVwJC4kxH1J27T++nPM53mSOHxcD6l1seeAp1DJ5fmImjK0LcUqjn5Q2r5CG3HJgZqhZtKISFCnVOJIeNyNxjb1o95Ye4mtWKtuoOltIxkYM+1EjATh7lsBvGUvNsqpXIVsMDHTJHaT0pfgnJUyNPIETJWIJx235RNF8QqzOCEXVrULkCDjfcCcT1HWlTxriCoIEETJE6pnHIEGI6AVJA8oHi902jamLbPr2A82kjBxiB7Y65vwV17To1lzryqg5JBgQV/+Ux/CKU4fiQ5AA0kAQJPICSM8yJMcxTd645UL5VbX4mv9Y6wOfTG/Ik+01pAZa5A+G4Qi6WckPq0lSIj85hoxBp23bCsoK6fIpIDZbzEEj/DjywedAeTdZpe5cfE7lhknn0H55qhv+QkKQZMkjdoIAxjb3y1Tlmbcht2AN07KHlQzS5UnERIJEye1NcOt5luW7LZeWdZBB0CSc8+4OYNB+M/BbacPw99G1B0VmOrOqBrHYgyO09qWsXkuCV1sRcAIYDKxMkz8w2xFZTVSldwbdLpb7sx37L/AA43SbVu5BKtcLHqsDSv1+gNC+H8QVui0WYt5gQQCF6EH1xB61W5ZhrYBVNYL2/DYyoM+Wd8DEGmOB4dLZOn5mYZJliMkd4joN9ND1FNShviL3mtguZ8X/2wu0qAX1fWVnltmrN8Sv2+Fbh1t+JbY6lZSNS6skHqJnNVvXIFvVJQtrWQCpZcQ05IAgETRuC4Z3uLaQqjNdbBBATDtpAkEL2PMiub4Yl6X9jdLqmFrb3E/s9w1y2lx750liAAxyAJ9udbK1cPjO+uSqqFe0IG2/Qt1nFKpxL+KeHuuAxJU6BB0xJ3lZI58iKdKEeEjP4as4RrgjyrmDnGo+UE0VO8vX7G6bwlp9/cc+H8OtsEDUZaSwMsxIkkAwJB/Kg8KshGuKTAMxGoycZ2DfvNI/GLh4K6Va6zAkEAwQc9dwcyDTx4YlmAgQpVQABqPzAtODDfh3rnFuKc9TpOkZWgnh7R8NgyS5B0wVmR8uonfy0+vE+WyrrpLrIK7EgcgDNJi5fFtrlq2hRWKlmJ8xB80AbKDNG+F3bTyzKq3AdJAIOWAOD0O9c67y39DpRZwvqb77PWtJWdQJSTqMmSzTmsonwUecY/U+vmbNTXiYznEfqe1hKKF6HzSpJ7+9TzmCIOI/jU8VZKkim/h16zodbobUR5GB2PQjmDX07UZnjZ3QkLa5JPf1qVQbgGKw29RIUE9KNZU3HChgNWYG0gE/XlUTdgKOJGrYkT6c6u7iCsCJkNGfT0qylIcPOr9WNu4POhhxoBnzA7duVWwblnvsYbYjAIwcYHvirrfbSsDzhpDA57T3FQbgZtYQDMlBtEjmeR2rGuN5gshSZI32wNvXfvTJRoX1EnqxxsN8Z9avwfCF7q2xGpjGcCaFwXFeHdRjsDnHX98Gs4x4eVPcEVRKbRn/tGga7Z0NBjnKk7EAjljB2qbNjXba5Iw2mBjlMxyB/caBrkc55maqAV+UkTvympO9yiwcXLfh6SG8TVvPlII6bgg/nVrnEL4SKFIdQZIO5JkN7AgR2oNuwJljAg5OZIG31ge9XS4hDAhjI8kRhsTPUHkf41ZE0gxu3S2skm5kk8x1J+vOqhAABnqduZ2B9IOYzNVS7LEkQxgDSd9hBzzFQ66doBmNPMVaAXe3vAwMycYJEH8R1oVyIJz2I27zPKMetGxvACjHm3IOqDjJ0zy7UNkJGrGmSs7CQAduX8amSN99gfios3GVz+juDQ/b/C3s34E0b45Y0sf6/r2ry9pip1DEbyd8x+8Yp5vihKgTIGwJyvb0rphxnqccbDqqaaF79AF2Ky7xE0ASxxmhnWmi1xyyxJmn7MsRMbjfG0ATnbaT70tw9jSJ1ZBGIPrIxyIg0dGjJ0tMggnqMY7TI5Yio51K4TSsCFnOSdthMCNwZznce8lNtK7L5jM51ETjABwM9Kw4AllJg4xg/KTGwMQRGcA1Dn5pJyORnVJBg9vrkUGWgt29lQsAKukkDLZ3jrnkc0HiUcMBz+UL07fWab+DXLa8Xw4u/+0HGokARI59Qrc+1G+1CC3dcKflYwR6700uXAVSo3KLbIBDJDKdLKy7YYZiDqxIPaoQgI0uAEKsUiNRyCREZAORvntS9n4hcvF2dpLaRJ7YH0pqGdnaCx0l3nBwRJA5ZxjlPehTFwqSVTSFeObAPzAFdW8RgxOdxiOUGvXfbPgrYKvaIKOoZSNoIFeZ4i3ITzqVuZA1TlSVydhzMnkaC63tAVX8oMAHYEzgesTjBqS/knIVKaeGNwj/FwLQtlF1o0pc2IEyRPSacdgW8umGGoYPlifKYGGxHOZrVcP8L82q4wPYdc7/Tbfatldup4YhCbwuHEGCpAgSNoOrHemEsiqfFCGuH4p7N037WPDyPEjIYaWBUfMJJGM8+VJ3bTNc1swEnVpXnv7VfXie2R05/mPyq1n4PeucOvEEtpfbScRJHLnVZXetjnLatkvyWXgdXlDsoYzAOOeTOBsJPIHfBovwzhgoARWJILdzAk9MgcqT4DhbrtoRxqiVVyPMRkAE8zWxtAkNrEMmGQ8jGM9CB+Hap1XiSVNXDOhcMNIeCRrA140xp8wYjOraAOlbLhOCe+1xFu+GbaeIo5tMgkHbA5jt0rXMmNBDBGGsA4R2WQpjn6x2ql1UN1QrNcBXUTp06DHmBgA74Gdus1iqXkbpSWaLcE/iqbRLMbfnCHA155bct8DO2Kcv6DfZLTXHtEBtRlSpj0EPq9KXHDqhZbcAmDqyDIOectj8+1Or4ZuDxXa2rCC6AmDBIkgdZzvA5CanzFaIng+BCXWchndnIRrpDMw6FR1yDFMSotEagygEkHAOQ0DHMSsEco3zSPw+6zrcRi2gQA7zBglp1RO6gY6xNPWLg/R3NGqFJ8JgQGBGQDG4+YAzvyrnVOptZWA8H8MtNcBS0b2FKSQIaJZQC0QI/Knv7eH0kDzK+nQSZUsIJgYwNzOKS4X9GrG4PK77L8qRsuoAQf4CnbRVVdE0WyrGWUG4rNEjzCDnafas1Z3v33kjVLtC779SzXeIGuzZZAtxfE03eWr9ZSp57kHnUfB/hq2Ee27t4jQ7E+UMBkaTBIHercLf1ILmkJI8xK5z5ZIAwOhPWmW4oW7ltlKHxG0MkHUoGx1E4SM7RmudUqUu2jrTFm+0z0nwFgWUiYKSA24lmx/tWVnwO4GcEEnymZEQdTSB26GsrwcX+79T3cL+i9D5oN5zgwfWq6e4NEDQOUnfng1X0r6aWeQXUkxmB2/wBqwDaJ9sGqjHrRCsTLAciBv9PaoCHtyc/N0/DPQ1JEYIg+n50PxSAQDvvPamRZ/RKwMkkz1B7+1KuFTjMGBAON9yDy6fhVmA2DTGRp26+s1dPiBKC1CwCSDABzuJ6c4NUFwATueUHcZB71FDKXLRzIqVx196I1gqqseYkelGbibXhqoVvEzqJbB6EDkeXSrIzM5AFYRBmabs8LqtM/+FgunoI3PqQfcUp4RwTCgiQTOYkfiRFRpg/Mc7nOZ/f61LMmpVhmxft6NDqdWqQ4PLoVPQ5+ooIGJJgDfbn05msS2BGMmM7nlsD15etY5AMEdiByx19eVRDF/wAJLjBYuoflIMdIMenI0I2/WSP9+XbP/FTZP+GB1MTEHcHlU3JEeWO/+LuPrSZtkRceZ1fN1OT/ALY51DCRIA9vzo3w9rem4GhWIBQ8iBOoeuQfY1W1xzafDwUUkzAkTA335Ax1FWklrBXQp0qNOo7sTAzBHoRkVT+zgiVz13gTG52GTHtRrlsqBJGVlec5I39tqlXG3URJ9j6RMiTOOkVQUgzw6KxEh4nqAehH5xRQgmIxzj8ast0rMFdtBAAIPzA569xVwvImSDvJIxOZ2I+Uz0pMu5PQHVgSJMbidjjTP1H0q+vk2kBNxzYEiVkbxE9qpbBJJW2G0qWYZgDbGf1dQ/Cdqi4w0geUn/EI2g+WBjoZ3magGLdti4QKS7GACP1j655g5+mKVvkh9GomDBn12/rvR+E4trV23xAWTbcHsSpnTmf1cRRfjlpGvPdsuGtuxeNihbJUjqDUm5gGlEj/AMZ+AXE0SRcVkUoyGRpz+O9ag8GWAJJiJAmZEwY9Dg9KtZ49zCkllXr7Y9MbVdSInAiARzODnoBsDSpSuZbuWW2BIQYBMAkSRP4Gj39BuMLKnw2Pl1mGE/q75yfelrguFFb5VjyjmQcz/Caa4HhH0K7EeHcJTUG+U7Qw3gyM1O2ZlJuY6kIgExuBtAHYjE5BkR0FEuKBqgMYI0sfKcDI0+/XlPOgtdKwdEhT5oETJnST9RjNFCPpXDAkjSuefykdSRif6CYixa7c+aIM4WFJiSCNMmZn8zU6bmtlKxAlhImBBO+554zg0LxHBDrIKPqXVmCGB2nqATRPib3eLvSLYQsflBnPQT771FCeYV1xB2mJ5YjAPPeY71tPs39o/wCz2G4e6C1kmUI3Sdx3B3+tai1AW3nWurNsMZBWBmNpGNQk4o1i0WhFGq4SRpAmQAchiYMAfvFZqVNSioqHVQ/4iPxPjrRMo4P59vSifA7rtrdpKsIkncjn3iirYttJ0pz3gx2k9NqZt3gdtLhSCV1bgZIMDYxE9623JlNUrhQxa4bxbiIGGrVCF2OkSCQI2BJgY5nvU2rpDNbYr4ijOCI0sNsxJGPSaA9vVdfSqpbYNpU5gwDBYCZwAPXlNXsppEpbOWgkkDJzBPMgEY2zWRRsOHsq9zTcuGyup4ZiTo1AFV80RMfMRmaBwl/WjqzMV8VdWQNZ2kYzE8uW81F29pChBqZyAq9WMAAz7DPQ1PGWL9lzautbQFI8ymBmRDRqBxvyrHf+7mrrvtD39oIa3BMydeogW4nBA64IIP5Vl7hnW2b63FCpcKtbgEqJ3iR8wziMADlVeHui4upTAuKQdjAkSJIMEFdxmh8VYQsPKpgaiGI8yiFiAJ1z5oO+TzrOprQdtXBetqwP6NjqZZIBYH5iNsZP07Uw7BhCGQTIZMwQQYECATtGZzWv4b4rZD6fIwBUi2ZCsQTKzEdNsTyo/D8K2u9ClVf/ANu0hkjc7iPNv6VlqDonyGOGUu1xWUq2qDbYktpJ+U582dh3FbrhbqXFOkGMqQRBHIgjcelaBChm8zkFm8zXHhsQYJncDHvO8U9wvEFCYXyadQIHMnI3OrJ+bnXLEplWOmFVwu56v4MTrExOnl/3N+6srS/dvdZ7KO5l31s3qbj4/Csrwsenhxaluz3cFzh0vY+f1XO1WZWXJFYcYrZcQbIs2yhJcgi4p2nkR/XKvpLLM8dtmtV+ZyeX/HerMCMkRORQHNbDieJR7aiACIBwZwI9IO/rTTcqrQMpwAfhjd1ph9JTZhIwfTB+laxLe+cetCV+m1MKCc7D6RkT+dHqUQDAAohBIO0e01bhbqh11/ID5oGeefUT+FZ/aiodVgq2+OmxHMHJ+tOhXkg32KBCcDas4a2NQkEjmRv2/GKsUk6QdRE7bQBMz9atpWFlhkHCiTOYn3A/A03AgtI0kAaRjeTnboDn8Km65YnMg9RHvA2PWs1wAQkHqcziDgj3qFMjJgRyHMDn3OKgMZ1A8oJlRM8jzjtT3D8GP7OtwZJYhuxBx+H76QKAnYjnG5A/jUorqCFbGCRO0iRJ2/3qpcO4VU8ShDXw74m3DvrUAyCpDCQQdwRVPFLkbCcTGBJ3PQCl04ZiRIJJwBzkxGO8ijWkzlZUAlgDkD5c+jQarTJMlwoBBJLAwcCMd/pj/mhrdjYR36elRfJ0xjy9PzOYPr6VsviHCqtu2UMqUUz3jI9jNKUszU4iRS0IIeA8EEqcAiRg+u1EJYHSRC6idBIkRuJiZgRU/wD+qTbS0VUhJAMZgzgnpJmqCW1NOxDMWMnJjeJNRE+Ko1DSD/gM/LBnIODIx7UQswiZE+YAGMsBkDocD0xQ/GUKulZcFtROQQdiOhGajyaZIMgiByIzqkxvtHaoAz2yNxpgkHMEHG/berJZwABGoYJzOf1euQRmhO8SSWLHczORO535++aobnlJ3gQO3P8Ar1pMjVu0GImF31M2QDBjGwPL1NDtoCAAsmRyznlvtIxzpn4jwK8NdKuSyxgqRmRKkYgjb8aAGYrcVJ0tDMvpMct8n8agLFdMiB0+kZH8fWh3SSpGep6c/wB00RLbaQxA09JHKAdjI3/GrBNQcllBUAwd2nGPTn605mIhm5v/ABOzc4Sys6bttQjg/rACAw9t+9ebt3WZwiyQTt+XvTXho4kKzb7+0HHTP0G1GtW1TaADkgYIAM75gxt686lZQNk2xi18Qa3ZuWmQEM+sHYq0aWHoQBjlFA4NLiDxCxUq4gg/KclY9we00S27QSgyuou05KPAMj1nPeqOVKrpkkSCSZEYgrznfcVGG9QzWmPiXTmWAd2gbyRgDGATirkho6ZhgMHE7+0gctVCEOzBV0qf1QcSBzkgETyO0n3I5YhVhtLEOFnDHIDARJwI9qghFnfSFhCfNEjbbaCYO4J/3otwHywmUBLR8xGqMz8hU4+lQeOY8O9gWwyl/EVpyswCDGCDA6Z9aj4a9y1EPDMuljEgh5JBkHtB7Gq4QiFKgKSoIlSUwJA0kjsWEznnyonHcSg4g/2dZtsw+ZIIHMZ2xIMYNLW38IR5ixOqBvIntgCfz3onC8TqGVYThcYJG4n0PrkVFfRDt+3cQW3bSLTglSZ2BKmT3IOOWJ7Tdu3Dae0rr4TkXMrJBgDB5YgHfal+JTUptm4zWg4iMCXEmFPm5EGMTRTbuItt9CCyx0gsSPlYqZIyOYxsIo9e/wBlHIIeGQroSQq7HIIOCDP4+4o3xdL/ABBHi3GuHTsqDUQoySdhtk9qrwrK962166Qr+RrmBCqAATAgdNUnYmqWbhscQbdp2JQmHVpGYEZxmT2M0Te2feox7T3Ya+HIukC2y21j/qbAgFskbFts9aonFKy2i8rba4oumI8uoAkdAQKiwostdRlKOp1OJk8s4ED2otxWW54d9Rbkgr5p3XYb4Iyc7xGKiuNfbXh7PDXNVtUdWSQDBGk7R6bgii8DeY2rDAlXKqwYGDqEY33MjkZk4NIJ8JsyDoDY8oJOmdQ2EwJkHMe9bAOW1Bho0vpuKdgVIImJOCJwNp9K5x/FJud+Z0m7atN/QtZW2rOBbW6HUg6iQQzGdQMYzgj0qvAuFtG3duIzljCi5pCkjBlYJjeNpNa3ibFzib1vh7ZK61LOBvpHL0MjaMAYml/if2X8IgFTp5xvA3P0pVNLcN3B1OlcUW+h0f7FcH4SqmrVgmfVmJ/Gpqn2F4ZbaIqPrWDBPQu2D3G1ZXznxH/LV6s+jwFGFT6I+euLuLMil1Jq6iCcDHXarqO348+n519G3J5ShKCWIOIxvJ39Kzw/UjlVZnfApm/w7oA0EK4BUxG0xBqDYCrds8v661Z0POcYzjbH4VRSYOxnmd5HT61dsyS0zzOTP5+9RFKLaEnIx1GYHYVHDWfEuJbwNRj61F5CrRUgfIuLhGR5T15mcH27dyKtassPEEgEbhonfl3kcqL8Vu2ng2gy4BIJmDzAPMdJ60C6xZizOC2577fU5/CkibZDByzHWI0zz3nP0/GpucSG0woEADnkj9bff+JoTgGTM5x15cuQpixwk2i/MNB7YEfXP0qV7GaoV2SbjeTSNBA0lpwZxJ9Qc1QIsTy698SI9/ejcHxaKjq6STGlgYiNwRzB/AgUutxQJAJYNicgr370yREevY+n8KPf4cozB/KwGZBkmRj1336elDfiZtqhSGSRI5ySc9xMekVAbUJdiTtHOI39qvQLlvCB2ws4neqW0Y+UE55Va7fLEk4nkMCYiY60W5xRi2FUo6bMDE5JB7HP4VIitm0FnUOozjMY/EzFFt6nxDELkgCIUnPpk/U1RJwxAJU6iWODBGI59+o9KvfvF3LW1NsGdj7kTiaQLM66mVR5JJBYHV6Y/qedYwMZ1HlnHy4gdSBGBVNYE41MSCOhwZxuTkfjvV+GstckQ0L5jGQuwmOQ2E1GWF4Hw/EYXCVXQdBI/WxE42In0kUH+04NoaSuotMCdo36bY7US5YhUZ8K4MGJJKkiO2f3VUIDq0wAsnzHJEj21Z2HQ1BuC0DGok9ATt7VseGvXLWoro03AbZG4aCpxz1CRB9aW/tI0FVUatepbgMGIAAjtEg75rEMy5YBgQdvMZOSvcb0gyEtEHVOWwFG/Ll/W1FXTpctq1gqV5g5OoHodvxobXRkyTIlvWTM9cwaudRZVjSCfLqMRq9dhSZGuBTxbipqFsvK/NAyNp7kAZ6ih2tKsbcMWzmZAAHTGRE71FyzDANEE5HKJzkbQQRjaqWE1EKEMkTI6DJP059poMhAAQZH9H939c6MI0kETjEY/odvTahqhkAgidsbmSMD/uEVIcc5mfb09ZpOYx4pY6m5gYEBcYyOpgZqourOWMrgQQYzmDOOZxufWaTscO99nInQhjG3vQn4KKoNOJhu5tbZHlOIgSAIA2EdyQAcdaICIg6iN8c4Ez03yPQ+0p8Oa3bS8txbloxqEw6Nz+nI/hVOJCKEKameSCCTpKk+Vh7YIP76FUnkVWG6Xcc+z9yzHELeYLcYKUJOCADKzyPPO81qH4p2JtWnOjUCYPlBBwZ2mmrllSxEBtjMELBBkEHMgkDtHOaY+G8CbjeDahCVY8vNABgAgebf6H1psk2wT/kozysXbzTG+udTHT5WGQVzBJ51W9xreH4JulbbHVoaDpJMeXmJBkzzBoXCsW1qAHe3bJYPiADuucsPmHvjGSNxFoWMKfFFzUj6QQ4IEBp2II5iINBJMNathF0xKqNiJ5kZxEZ+tWtAL5Gt6ARI1EDUG2xzPfO/Sl0DG2JUawdTPuQuAQRyA6yN6LfuFimpmu6FAtrE6SJOg4loEnoBGcVXCA93AMABZAZowpbWvmBOowMgir3LAF7wncXTbHkdfMoXkB5iBMnHKg2LuvzaSCBAkAg6YJ26Ak8yceoZtQGaPl3AaJwsnA7/AIUakshuT5lOANJmZAEKcwdJESNJ94ip4W8rEaCsQTcAIKg4gg7yT1xjnQfh3BJxHEpZutpTQxQAgB3BAA+kkT+dIXAOH4hLQQeJ4vzAkHTOVIAyI7SKzZ21NpRD0Y6nxJuG4u1xAQnSmVP66NgspHLmMVvvtP8AaXg79nWjiTupwwPQitOQC6HGnzBgkyqqTPmYadLfMMDO+ZpMWLBKi5YLtJBYICJzG250wTE1h4dLqVbzXI2sSrgeHNme1+7K6GsoRt5v/u1ZTn2HVRbt6SCNBMAABSWbygAbDrz3qa+f+Kc41b3Z9B8MowqUuSPne9bKMynDKSpBGQQYIihs0V9E/aX7A8NxNw3TaXW3zEFl1dzpIk9960Z+6zh/8n9pc/mr0V4hhxdOT8z+Fqk4t46lAD8w/HnVRxDRBkqNhOK7Yfuu4eI8H9o/81R/dbw/+T+0ufzVp+I4W/fUF8JUcae2UIO4IB9ZqeJZWYlFOnkCZj1Irsn91vD7eEY//Lc/mrB913D7eD+0ufzUvxHC376gvhK+aOKMSCDseoP9RROJ4tnMsBJ3PXvXal+7GwAQLWCIP6R/41X+7Cx/lftH/moXiOEuZP4Sp8jiyWwJkj1n6+tX04n+j3/rtXZ/7sOH/wAn9o/81YfuwsEz4X7R/wCanzDC376l8pWcXO3T0/jWWiVnSSARnpXaP7sLH+V+0ufzUS3929kBgLQhonzvy6Zx7VeY4W4P4SvY4kbZmT7VdBGSJEHnHv7Gu0r92tkGRaznPiPz/wD2qv8AdjY/yv2j/wA1XmOFv31D5PE2ONgkkkATEmAMcv31e7pDYGoA7kxOM7cpzNdhb7sbB/6P0uOP/Ks/uxsf5P7R/wCarzHC376l8nXscl4Pg/EtXXxqTTjbBkTHPMAnuKqvEIUVdMMsy075xg+474rrw+7WzJItQTvFxx+/aqD7sbH+V+0f+anzHC376h8liS7o5AzxzH5wcSR3x6VM+WJIWZ5kTy9+VdfP3Y2Jnwf2j/zVdfu2sgR4Ijn+kfP/APVXmODuD+CxOaOTfC7iJdm6pCaSpMZVmEho5wR9KXvcSUc+G+4IMHcHceldhu/dtZY6mtyYAk3H5bc6gfdpY/yR/rf+NXmWFEQ++pfI1zNu+hyVEJVXIATWQWJJzgn0wRtUByxtoCACdExAydz1id661/dpZiPCxzHi3I+mqoP3Y2D/ANH9o/8ANV5lhb99S+Rr5o5ovD2bTXReW5rtsAqgwGEwwJ3BjII6UutyfOq+XVALbSIMHkZURGK6xxH3d23+dC3rduE/XVNVH3bWYjwsTMeJcjHbVT5jg799TK+AxIu0cn4i4LhOAgJYhQTAnYDnj8aJ8Q417igvo8oCa9pgYmNzHMbxXVrf3dWQQRZWR1dzv71DfdvZJk2hP/e/P3q8ywlz76l8hiPODkdkiIB1YOT+cfWnPiHFG9o8qoVARmU7wI1BYnIGf6FdSs/d1ZWf0CmRGXfHcebBqbv3e2m3tD/W/wDGrzLB5PvqD+AxdjliqTtpEzE4mAeZ6x9SKxgInrzznefzA+nWupJ93doCBaH+t/5qs33fWyZ8If63H76fMsHfvqYfh2Lt30PA/Yfjbdq7dscQdCXf1zjQ6zBPQEEifSrfHeA8Mkf12/CvcN93Nk/9If63/mqP7t7W3hmOni3P5qKfEsFNu/fUa/DsStK6schv8QRIBMHlNbjhbhKKGnbONgsRB65IgV0S392lgGfBz3uOf/Kmv/QVvbwhEzHiXI/+1PmWDyft+xq8Pxck0c1uuQDO4367A/wzVr1sK+lmVyAGDWzII3GZweUdq6Ov2Ctj/pD/AFv/ABqG+wKER4cejuP/ACq8zwd/b9nPy3F29/0c5FtQYA1KdJLaYgkSVJI3kMJnIHrRoTS4e2WYx4bzAWPmBBxzH4da6F/6DSI8PBif0j5jYnzZIrB9hEiPDkd7jnfn82+BV5lg799S8txtu+hz2yCRpf5h80JyIkwuJABHaKNwnFst1LiFfEtjY+YHDAjYDRpMRM5+nv2+xCkybYJgCS7nAiBluwol37GhlRfDUaMAhnBImYJ1ZyedD8SwWohj5djJymvf9HOrttvGN1oBOdKqSAGME53G49RTSqSY1op0yGuTDaB5d9tQAgTAggV7r/0aIYaMMNLDW+RjBztgVA+xa8rYHozfxp8ywd/b9h5bjbe/6PAhUdAzAjJOMc9xBx2jtWcJaQB3thzdgibmome0kg7ief1z0JPsiAVPhrKsGEs24IOc52E1D/ZAG54nhrq7M4Ge2qjzLC3FeHY3NfU8Qyqt5RYd7qtpLM0kqP1tSmBq7fSmHul7bcOly2Q7av8AEyH9bSdU6ZjBr2B+yOI0CIj5mxIjGal/siCVItIhEfKWAOnaRqrL8Rwd/oaXh+Lt9Q/2It6URRJCpE+jGsrefCPhvhCSZY7msrx8SvjrdXM9fDo4KFTy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0"/>
            <a:ext cx="1422533" cy="1078173"/>
          </a:xfrm>
          <a:prstGeom prst="rect">
            <a:avLst/>
          </a:prstGeom>
          <a:noFill/>
        </p:spPr>
      </p:pic>
      <p:pic>
        <p:nvPicPr>
          <p:cNvPr id="7" name="Obrázek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214290"/>
            <a:ext cx="1583140" cy="924688"/>
          </a:xfrm>
          <a:prstGeom prst="rect">
            <a:avLst/>
          </a:prstGeom>
          <a:noFill/>
        </p:spPr>
      </p:pic>
      <p:pic>
        <p:nvPicPr>
          <p:cNvPr id="8" name="Obrázek 7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285728"/>
            <a:ext cx="1168305" cy="968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28600" y="1371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cs-CZ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cs-CZ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22860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29150" algn="l"/>
              </a:tabLst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642910" y="1285860"/>
            <a:ext cx="80010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 smtClean="0"/>
          </a:p>
          <a:p>
            <a:endParaRPr lang="sk-SK" dirty="0" smtClean="0"/>
          </a:p>
          <a:p>
            <a:r>
              <a:rPr lang="sk-SK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Prebehlo verejné obstarávanie na školenie „Tvorba prezentácií, prezentačné a komunikačné zručnosti.“</a:t>
            </a:r>
          </a:p>
          <a:p>
            <a:endParaRPr lang="sk-SK" dirty="0" smtClean="0"/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 </a:t>
            </a:r>
            <a:r>
              <a:rPr lang="sk-SK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Školenie prebehlo v termíne od 01. júna 2013 do 22. júna 2013</a:t>
            </a:r>
          </a:p>
          <a:p>
            <a:pPr>
              <a:buFont typeface="Wingdings" pitchFamily="2" charset="2"/>
              <a:buChar char="Ø"/>
            </a:pPr>
            <a:endParaRPr lang="sk-SK" dirty="0" smtClean="0"/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Školenie </a:t>
            </a:r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„Komunikačné zručnosti“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sa uskutočnilo v priestoroch SOŠ strojníckej             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  v dvoch skupinách po 16 a 17 účastníkov.</a:t>
            </a:r>
          </a:p>
          <a:p>
            <a:endParaRPr lang="sk-SK" dirty="0" smtClean="0"/>
          </a:p>
          <a:p>
            <a:pPr>
              <a:buFont typeface="Wingdings" pitchFamily="2" charset="2"/>
              <a:buChar char="Ø"/>
            </a:pP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Školenie </a:t>
            </a:r>
            <a:r>
              <a:rPr lang="sk-SK" sz="1600" i="1" dirty="0" smtClean="0">
                <a:latin typeface="Times New Roman" pitchFamily="18" charset="0"/>
                <a:cs typeface="Times New Roman" pitchFamily="18" charset="0"/>
              </a:rPr>
              <a:t>„Prezentácie </a:t>
            </a:r>
            <a:r>
              <a:rPr lang="sk-SK" sz="1600" i="1" dirty="0" err="1" smtClean="0">
                <a:latin typeface="Times New Roman" pitchFamily="18" charset="0"/>
                <a:cs typeface="Times New Roman" pitchFamily="18" charset="0"/>
              </a:rPr>
              <a:t>Power</a:t>
            </a:r>
            <a:r>
              <a:rPr lang="sk-SK" sz="1600" i="1" dirty="0" smtClean="0">
                <a:latin typeface="Times New Roman" pitchFamily="18" charset="0"/>
                <a:cs typeface="Times New Roman" pitchFamily="18" charset="0"/>
              </a:rPr>
              <a:t> Point“ 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sa uskutočnilo v priestoroch SOŠ strojníckej</a:t>
            </a:r>
          </a:p>
          <a:p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    v dvoch skupinách po 11 účastníkov.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Obrázek 2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1422533" cy="1078173"/>
          </a:xfrm>
          <a:prstGeom prst="rect">
            <a:avLst/>
          </a:prstGeom>
          <a:noFill/>
        </p:spPr>
      </p:pic>
      <p:pic>
        <p:nvPicPr>
          <p:cNvPr id="24" name="Obrázek 2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214290"/>
            <a:ext cx="1583140" cy="924688"/>
          </a:xfrm>
          <a:prstGeom prst="rect">
            <a:avLst/>
          </a:prstGeom>
          <a:noFill/>
        </p:spPr>
      </p:pic>
      <p:pic>
        <p:nvPicPr>
          <p:cNvPr id="25" name="Obrázek 2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214290"/>
            <a:ext cx="1168305" cy="968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1422533" cy="1078173"/>
          </a:xfrm>
          <a:prstGeom prst="rect">
            <a:avLst/>
          </a:prstGeom>
          <a:noFill/>
        </p:spPr>
      </p:pic>
      <p:pic>
        <p:nvPicPr>
          <p:cNvPr id="4" name="Obrázek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85728"/>
            <a:ext cx="1583140" cy="924688"/>
          </a:xfrm>
          <a:prstGeom prst="rect">
            <a:avLst/>
          </a:prstGeom>
          <a:noFill/>
        </p:spPr>
      </p:pic>
      <p:pic>
        <p:nvPicPr>
          <p:cNvPr id="5" name="Obrázek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214290"/>
            <a:ext cx="1168305" cy="968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928662" y="2357430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 smtClean="0"/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214414" y="1928802"/>
            <a:ext cx="707236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 mesiaci máj sa pripravovali a vyhodnocovali zmluvy k verejnému obstarávaniu : </a:t>
            </a:r>
          </a:p>
          <a:p>
            <a:endParaRPr lang="sk-SK" dirty="0" smtClean="0"/>
          </a:p>
          <a:p>
            <a:endParaRPr lang="sk-SK" dirty="0" smtClean="0"/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spotrebný tovar a prevádzkový materiál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Notebook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aplikačný softvér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multifunkčné zariadenie                                                                            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USB kľúče                                                                            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externý HDD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1428760" cy="1143008"/>
          </a:xfrm>
          <a:prstGeom prst="rect">
            <a:avLst/>
          </a:prstGeom>
          <a:noFill/>
        </p:spPr>
      </p:pic>
      <p:pic>
        <p:nvPicPr>
          <p:cNvPr id="3" name="Obrázek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357166"/>
            <a:ext cx="1583140" cy="924688"/>
          </a:xfrm>
          <a:prstGeom prst="rect">
            <a:avLst/>
          </a:prstGeom>
          <a:noFill/>
        </p:spPr>
      </p:pic>
      <p:pic>
        <p:nvPicPr>
          <p:cNvPr id="4" name="Obrázek 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357166"/>
            <a:ext cx="1168305" cy="968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1214414" y="3357562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8313" y="1714489"/>
            <a:ext cx="8280400" cy="414340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Operačný program </a:t>
            </a: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sk-SK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VZDELÁVANIE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32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Prioritná 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32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k-SK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200" b="1" i="1" dirty="0" smtClean="0">
                <a:latin typeface="Times New Roman" pitchFamily="18" charset="0"/>
                <a:cs typeface="Times New Roman" pitchFamily="18" charset="0"/>
              </a:rPr>
              <a:t>Reforma systému vzdelávania odbornej prípravy</a:t>
            </a:r>
            <a:endParaRPr kumimoji="0" lang="sk-SK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86000" y="1500174"/>
            <a:ext cx="4572000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sk-SK" sz="3600" b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Opatrenie 1.1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sk-SK" sz="3600" i="1" dirty="0">
                <a:latin typeface="Times New Roman" pitchFamily="18" charset="0"/>
                <a:cs typeface="Times New Roman" pitchFamily="18" charset="0"/>
              </a:rPr>
              <a:t>Premena tradičnej školy na modernú</a:t>
            </a:r>
          </a:p>
        </p:txBody>
      </p:sp>
      <p:pic>
        <p:nvPicPr>
          <p:cNvPr id="3" name="Obrázek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1422533" cy="1078173"/>
          </a:xfrm>
          <a:prstGeom prst="rect">
            <a:avLst/>
          </a:prstGeom>
          <a:noFill/>
        </p:spPr>
      </p:pic>
      <p:pic>
        <p:nvPicPr>
          <p:cNvPr id="4" name="Obrázek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214290"/>
            <a:ext cx="1583140" cy="924688"/>
          </a:xfrm>
          <a:prstGeom prst="rect">
            <a:avLst/>
          </a:prstGeom>
          <a:noFill/>
        </p:spPr>
      </p:pic>
      <p:pic>
        <p:nvPicPr>
          <p:cNvPr id="5" name="Obrázek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34" y="214290"/>
            <a:ext cx="1168305" cy="968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1428728" y="3786190"/>
            <a:ext cx="61436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Druh projektu</a:t>
            </a:r>
          </a:p>
          <a:p>
            <a:endParaRPr lang="sk-SK" dirty="0" smtClean="0"/>
          </a:p>
          <a:p>
            <a:pPr algn="ctr"/>
            <a:r>
              <a:rPr lang="sk-SK" sz="3600" i="1" dirty="0" smtClean="0">
                <a:latin typeface="Times New Roman" pitchFamily="18" charset="0"/>
                <a:cs typeface="Times New Roman" pitchFamily="18" charset="0"/>
              </a:rPr>
              <a:t>Dopytovo orientovaný projekt</a:t>
            </a:r>
            <a:endParaRPr lang="cs-CZ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428736"/>
            <a:ext cx="9144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8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Pokračovať v modernizácii na škole v súvislosti so zabezpečením kvalitného vzdelania žiakov s dôrazom na potreby trhu práce.</a:t>
            </a:r>
            <a:endParaRPr kumimoji="0" lang="sk-SK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000232" y="1000108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Strategický cieľ projektu</a:t>
            </a:r>
            <a:endParaRPr lang="cs-CZ" sz="36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42976" y="3000372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Špecifické ciele projektu</a:t>
            </a:r>
            <a:endParaRPr lang="cs-CZ" sz="36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 rot="10800000" flipV="1">
            <a:off x="642910" y="3934139"/>
            <a:ext cx="77153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sk-SK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Inovovať učebné materiály a technické zariadenie pre výučbu vybraných predmetov so zreteľom na požiadavky praxe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sk-SK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Zvýšiť odbornosť a kvalifikáciu učiteľov so zreteľom na schopnosti vzdelávať  žiakov v súlade s požiadavkami praxe</a:t>
            </a:r>
            <a:endParaRPr kumimoji="0" lang="cs-CZ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Obrázek 1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1422533" cy="1078173"/>
          </a:xfrm>
          <a:prstGeom prst="rect">
            <a:avLst/>
          </a:prstGeom>
          <a:noFill/>
        </p:spPr>
      </p:pic>
      <p:pic>
        <p:nvPicPr>
          <p:cNvPr id="13" name="Obrázek 1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214290"/>
            <a:ext cx="1583140" cy="924688"/>
          </a:xfrm>
          <a:prstGeom prst="rect">
            <a:avLst/>
          </a:prstGeom>
          <a:noFill/>
        </p:spPr>
      </p:pic>
      <p:pic>
        <p:nvPicPr>
          <p:cNvPr id="14" name="Obrázek 1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72" y="214290"/>
            <a:ext cx="1168305" cy="968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1422533" cy="1078173"/>
          </a:xfrm>
          <a:prstGeom prst="rect">
            <a:avLst/>
          </a:prstGeom>
          <a:noFill/>
        </p:spPr>
      </p:pic>
      <p:pic>
        <p:nvPicPr>
          <p:cNvPr id="3" name="Obrázek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214290"/>
            <a:ext cx="1583140" cy="924688"/>
          </a:xfrm>
          <a:prstGeom prst="rect">
            <a:avLst/>
          </a:prstGeom>
          <a:noFill/>
        </p:spPr>
      </p:pic>
      <p:pic>
        <p:nvPicPr>
          <p:cNvPr id="4" name="Obrázek 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72396" y="214290"/>
            <a:ext cx="1168305" cy="968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2143108" y="1428736"/>
            <a:ext cx="6000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     Cieľová skupina</a:t>
            </a:r>
            <a:endParaRPr lang="cs-CZ" sz="36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285852" y="2643182"/>
            <a:ext cx="678661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i="1" dirty="0" smtClean="0">
                <a:latin typeface="Times New Roman" pitchFamily="18" charset="0"/>
                <a:cs typeface="Times New Roman" pitchFamily="18" charset="0"/>
              </a:rPr>
              <a:t>Pedagogickí zamestnanci strednej školy</a:t>
            </a:r>
          </a:p>
          <a:p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spolu 36 pedagógov, 29 učiteľov ( vysokoškolské vzdelanie 2.stupňa), a 7 majstrov odborného výcviku (vysokoškolské vzdelanie 1.stupňa) - celkom 16 mužov a 20 žien 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endParaRPr lang="sk-SK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800" i="1" dirty="0" smtClean="0">
                <a:latin typeface="Times New Roman" pitchFamily="18" charset="0"/>
                <a:cs typeface="Times New Roman" pitchFamily="18" charset="0"/>
              </a:rPr>
              <a:t>Žiaci strednej odbornej školy                               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spolu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445 žiakov –  110 žiakov 1.ročníka – predpoklad, 110 žiakov 2.ročníka, 120 žiakov 3. ročníka a 80 žiakov 4.ročníka   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vek :15 – 19 rokov, ukončené základné vzdelanie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endParaRPr lang="cs-CZ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1422533" cy="1078173"/>
          </a:xfrm>
          <a:prstGeom prst="rect">
            <a:avLst/>
          </a:prstGeom>
          <a:noFill/>
        </p:spPr>
      </p:pic>
      <p:pic>
        <p:nvPicPr>
          <p:cNvPr id="4" name="Obrázek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214290"/>
            <a:ext cx="1583140" cy="924688"/>
          </a:xfrm>
          <a:prstGeom prst="rect">
            <a:avLst/>
          </a:prstGeom>
          <a:noFill/>
        </p:spPr>
      </p:pic>
      <p:pic>
        <p:nvPicPr>
          <p:cNvPr id="5" name="Obrázek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357166"/>
            <a:ext cx="1168305" cy="968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1285852" y="1428736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             Aktivity projektu</a:t>
            </a:r>
            <a:endParaRPr lang="cs-CZ" sz="36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000100" y="2214554"/>
            <a:ext cx="678661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0"/>
              </a:spcAft>
              <a:buFont typeface="Wingdings" pitchFamily="2" charset="2"/>
              <a:buChar char="§"/>
            </a:pPr>
            <a:r>
              <a:rPr lang="sk-SK" dirty="0" smtClean="0">
                <a:latin typeface="Times New Roman"/>
                <a:ea typeface="Times New Roman"/>
              </a:rPr>
              <a:t>1. </a:t>
            </a:r>
            <a:r>
              <a:rPr lang="sk-SK" sz="2400" i="1" dirty="0" smtClean="0">
                <a:latin typeface="Times New Roman"/>
                <a:ea typeface="Times New Roman"/>
              </a:rPr>
              <a:t>Inovovať učebné materiály a technické zariadenie pre výučbu vybraných predmetov so zreteľom na požiadavky praxe                                                                 </a:t>
            </a:r>
          </a:p>
          <a:p>
            <a:pPr marL="342900" indent="-342900">
              <a:spcAft>
                <a:spcPts val="0"/>
              </a:spcAft>
              <a:buFont typeface="Wingdings" pitchFamily="2" charset="2"/>
              <a:buChar char="§"/>
            </a:pPr>
            <a:r>
              <a:rPr lang="sk-SK" sz="2400" i="1" dirty="0" smtClean="0">
                <a:latin typeface="Times New Roman"/>
                <a:ea typeface="Times New Roman"/>
              </a:rPr>
              <a:t>1.1 Inovácia učebných materiálov a technického zariadenia pre výučbu vybraných predmetov</a:t>
            </a:r>
          </a:p>
          <a:p>
            <a:pPr marL="342900" indent="-342900">
              <a:spcAft>
                <a:spcPts val="0"/>
              </a:spcAft>
              <a:buFont typeface="Wingdings" pitchFamily="2" charset="2"/>
              <a:buChar char="§"/>
            </a:pPr>
            <a:endParaRPr lang="sk-SK" sz="2400" i="1" dirty="0" smtClean="0">
              <a:latin typeface="Times New Roman"/>
              <a:ea typeface="Times New Roman"/>
            </a:endParaRPr>
          </a:p>
          <a:p>
            <a:pPr marL="342900" indent="-342900">
              <a:spcAft>
                <a:spcPts val="0"/>
              </a:spcAft>
              <a:buFont typeface="Wingdings" pitchFamily="2" charset="2"/>
              <a:buChar char="§"/>
            </a:pPr>
            <a:endParaRPr lang="sk-SK" sz="2400" i="1" dirty="0">
              <a:latin typeface="Times New Roman"/>
              <a:ea typeface="Times New Roman"/>
            </a:endParaRPr>
          </a:p>
          <a:p>
            <a:pPr marL="342900" indent="-342900">
              <a:spcAft>
                <a:spcPts val="0"/>
              </a:spcAft>
              <a:buFont typeface="Wingdings" pitchFamily="2" charset="2"/>
              <a:buChar char="§"/>
            </a:pPr>
            <a:r>
              <a:rPr lang="sk-SK" sz="2400" i="1" dirty="0" smtClean="0">
                <a:latin typeface="Times New Roman"/>
                <a:ea typeface="Times New Roman"/>
              </a:rPr>
              <a:t>2. Zvýšiť odbornosť a kvalifikáciu učiteľov so zreteľom na schopnosti vzdelávať žiakov  v súlade s požiadavkami s praxe</a:t>
            </a:r>
          </a:p>
          <a:p>
            <a:pPr marL="342900" indent="-342900">
              <a:spcAft>
                <a:spcPts val="0"/>
              </a:spcAft>
              <a:buFont typeface="Wingdings" pitchFamily="2" charset="2"/>
              <a:buChar char="§"/>
            </a:pPr>
            <a:r>
              <a:rPr lang="sk-SK" sz="2400" i="1" dirty="0" smtClean="0">
                <a:latin typeface="Times New Roman"/>
                <a:ea typeface="Times New Roman"/>
              </a:rPr>
              <a:t>2.1 Vzdelávanie pedagógov</a:t>
            </a:r>
          </a:p>
          <a:p>
            <a:pPr>
              <a:spcAft>
                <a:spcPts val="0"/>
              </a:spcAft>
            </a:pPr>
            <a:endParaRPr lang="sk-SK" sz="2400" i="1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cs-CZ" sz="2400" i="1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0"/>
            <a:ext cx="1422533" cy="1078173"/>
          </a:xfrm>
          <a:prstGeom prst="rect">
            <a:avLst/>
          </a:prstGeom>
          <a:noFill/>
        </p:spPr>
      </p:pic>
      <p:pic>
        <p:nvPicPr>
          <p:cNvPr id="3" name="Obrázek 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0"/>
            <a:ext cx="1583140" cy="924688"/>
          </a:xfrm>
          <a:prstGeom prst="rect">
            <a:avLst/>
          </a:prstGeom>
          <a:noFill/>
        </p:spPr>
      </p:pic>
      <p:pic>
        <p:nvPicPr>
          <p:cNvPr id="4" name="Obrázek 3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15272" y="214290"/>
            <a:ext cx="1168305" cy="968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1357290" y="1142984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     Podrobný popis aktivít</a:t>
            </a:r>
            <a:endParaRPr lang="cs-CZ" sz="36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28596" y="1928802"/>
            <a:ext cx="85725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Wingdings" pitchFamily="2" charset="2"/>
              <a:buChar char="Ø"/>
            </a:pPr>
            <a:r>
              <a:rPr lang="sk-SK" sz="1600" b="1" i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1.1 Inovácia učebných materiálov a technického zariadenia pre výučbu vybraných predmetov</a:t>
            </a:r>
          </a:p>
        </p:txBody>
      </p:sp>
      <p:sp>
        <p:nvSpPr>
          <p:cNvPr id="7" name="Obdélník 6"/>
          <p:cNvSpPr/>
          <p:nvPr/>
        </p:nvSpPr>
        <p:spPr>
          <a:xfrm>
            <a:off x="785786" y="2551837"/>
            <a:ext cx="79296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6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Cieľom tejto aktivity je tvorba </a:t>
            </a:r>
            <a:r>
              <a:rPr lang="sk-SK" sz="16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pracovných listov, prezentácií a nákup technického zariadenia pre výučbu vybraných predmetov s dôrazom na posilnenie názorného a praktického vzdelávania žiakov a ich perspektívnejšieho uplatnenia na pracovnom trhu.</a:t>
            </a:r>
            <a:endParaRPr lang="cs-CZ" sz="16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3643313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Na tvorbe pracovných listov sa bude podieľať 33 odborníkov – pedagogických zamestnancov školy. Spolu ich bude 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709.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Na tvorbe prezentácií sa bude podieľať 21 odborníkov – pedagogických zamestnancov školy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k-SK" sz="1600" dirty="0"/>
              <a:t>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Spolu ich bude 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135.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Prezentácie budú obsahovať tiež interaktívne cvičenia a názorné videosekvencie.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základe umožnenia </a:t>
            </a:r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konzultácií pedagógov s </a:t>
            </a:r>
            <a:r>
              <a:rPr lang="sk-SK" sz="1600" b="1" dirty="0" err="1" smtClean="0">
                <a:latin typeface="Times New Roman" pitchFamily="18" charset="0"/>
                <a:cs typeface="Times New Roman" pitchFamily="18" charset="0"/>
              </a:rPr>
              <a:t>konzultantami</a:t>
            </a:r>
            <a:r>
              <a:rPr lang="sk-SK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z praxe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 a ďalšími odbornými pracovníkmi chceme dosiahnuť vytvorenie obsahovo i formálne 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správnych a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 graficky 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zaujímavých výučbových materiálov.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5357826"/>
            <a:ext cx="90011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V rámci tejto aktivity tiež nakúpime potrebné technické vybavenie tried na vyučovanie vybraných predmetov. 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85786" y="1071546"/>
            <a:ext cx="76438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k-SK" sz="1600" dirty="0" smtClean="0">
                <a:solidFill>
                  <a:srgbClr val="FF0000"/>
                </a:solidFill>
              </a:rPr>
              <a:t>  </a:t>
            </a:r>
            <a:r>
              <a:rPr lang="sk-SK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2.1   Vzdelávanie pedagógov</a:t>
            </a:r>
            <a:endParaRPr lang="cs-CZ" sz="1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14348" y="1571612"/>
            <a:ext cx="814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Cieľom tejto aktivity je poskytnúť </a:t>
            </a:r>
            <a:r>
              <a:rPr lang="sk-SK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učiteľom a majstrom odbornej výchovy ďalšie vzdelávanie s dôrazom na využívanie moderných metód vo vyučovacom procese s cieľom zabezpečiť kvalitnejšiu prípravy žiakov do praxe.</a:t>
            </a:r>
            <a:endParaRPr lang="cs-CZ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14348" y="2786058"/>
            <a:ext cx="80724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Náplňou tejto aktivity je zvyšovanie odbornosti a kvalifikácie pedagógov vzhľadom na zvyšovanie odborných požiadaviek na trhu práce v súvislosti s uplatnením našich absolventov na trhu práce. Realizáciou školení zabezpečíme zvýšenie úrovne vzdelávania pedagogických zamestnancov a jej praktické využitie vo vyučovacom procese, čo bude mať za následok dôkladnejšiu prípravu našich žiakov po teoretickej i praktickej stránke. 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                                      V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 rámci aktivity 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sa </a:t>
            </a:r>
            <a:r>
              <a:rPr lang="sk-SK" sz="1600" dirty="0">
                <a:latin typeface="Times New Roman" pitchFamily="18" charset="0"/>
                <a:cs typeface="Times New Roman" pitchFamily="18" charset="0"/>
              </a:rPr>
              <a:t>realizuje 5 typov školení</a:t>
            </a:r>
            <a:r>
              <a:rPr lang="sk-SK" sz="16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sk-SK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sk-SK" sz="1600" b="1" dirty="0" smtClean="0">
                <a:latin typeface="Times New Roman" pitchFamily="18" charset="0"/>
                <a:cs typeface="Times New Roman" pitchFamily="18" charset="0"/>
              </a:rPr>
              <a:t>   Školenie </a:t>
            </a:r>
            <a:r>
              <a:rPr lang="sk-SK" sz="1600" b="1" dirty="0" err="1" smtClean="0">
                <a:latin typeface="Times New Roman" pitchFamily="18" charset="0"/>
                <a:cs typeface="Times New Roman" pitchFamily="18" charset="0"/>
              </a:rPr>
              <a:t>Haidenheim</a:t>
            </a:r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sk-SK" sz="1600" b="1" dirty="0" smtClean="0">
                <a:latin typeface="Times New Roman" pitchFamily="18" charset="0"/>
                <a:cs typeface="Times New Roman" pitchFamily="18" charset="0"/>
              </a:rPr>
              <a:t>   Školenie </a:t>
            </a:r>
            <a:r>
              <a:rPr lang="sk-SK" sz="1600" b="1" dirty="0" err="1" smtClean="0">
                <a:latin typeface="Times New Roman" pitchFamily="18" charset="0"/>
                <a:cs typeface="Times New Roman" pitchFamily="18" charset="0"/>
              </a:rPr>
              <a:t>Sinumerik</a:t>
            </a:r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sk-SK" sz="1600" b="1" dirty="0" smtClean="0">
                <a:latin typeface="Times New Roman" pitchFamily="18" charset="0"/>
                <a:cs typeface="Times New Roman" pitchFamily="18" charset="0"/>
              </a:rPr>
              <a:t>   Školenie </a:t>
            </a:r>
            <a:r>
              <a:rPr lang="sk-SK" sz="1600" b="1" dirty="0" err="1" smtClean="0">
                <a:latin typeface="Times New Roman" pitchFamily="18" charset="0"/>
                <a:cs typeface="Times New Roman" pitchFamily="18" charset="0"/>
              </a:rPr>
              <a:t>Orcad</a:t>
            </a:r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sk-SK" sz="1600" b="1" dirty="0" smtClean="0">
                <a:latin typeface="Times New Roman" pitchFamily="18" charset="0"/>
                <a:cs typeface="Times New Roman" pitchFamily="18" charset="0"/>
              </a:rPr>
              <a:t>   Školenie </a:t>
            </a:r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k-SK" sz="1600" b="1" dirty="0" smtClean="0">
                <a:latin typeface="Times New Roman" pitchFamily="18" charset="0"/>
                <a:cs typeface="Times New Roman" pitchFamily="18" charset="0"/>
              </a:rPr>
              <a:t> tvorba prezentácií                                                                         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sk-SK" sz="1600" b="1" dirty="0" smtClean="0">
                <a:latin typeface="Times New Roman" pitchFamily="18" charset="0"/>
                <a:cs typeface="Times New Roman" pitchFamily="18" charset="0"/>
              </a:rPr>
              <a:t>   Školenie -  </a:t>
            </a:r>
            <a:r>
              <a:rPr lang="sk-SK" sz="1600" b="1" dirty="0">
                <a:latin typeface="Times New Roman" pitchFamily="18" charset="0"/>
                <a:cs typeface="Times New Roman" pitchFamily="18" charset="0"/>
              </a:rPr>
              <a:t>prezentačné a komunikačné zručnosti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1422533" cy="1078173"/>
          </a:xfrm>
          <a:prstGeom prst="rect">
            <a:avLst/>
          </a:prstGeom>
          <a:noFill/>
        </p:spPr>
      </p:pic>
      <p:pic>
        <p:nvPicPr>
          <p:cNvPr id="7" name="Obrázek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285728"/>
            <a:ext cx="1583140" cy="924688"/>
          </a:xfrm>
          <a:prstGeom prst="rect">
            <a:avLst/>
          </a:prstGeom>
          <a:noFill/>
        </p:spPr>
      </p:pic>
      <p:pic>
        <p:nvPicPr>
          <p:cNvPr id="8" name="Obrázek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72396" y="357166"/>
            <a:ext cx="1168305" cy="968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071538" y="1500174"/>
            <a:ext cx="692948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1600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k-SK" sz="1600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k-SK" sz="1600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k-S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rámci realizácie aktivít projektu sa uskutočňujú :                                                            </a:t>
            </a:r>
          </a:p>
          <a:p>
            <a:endParaRPr lang="sk-SK" sz="1600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sk-SK" sz="1600" i="1" dirty="0" smtClean="0">
                <a:latin typeface="Times New Roman" pitchFamily="18" charset="0"/>
                <a:cs typeface="Times New Roman" pitchFamily="18" charset="0"/>
              </a:rPr>
              <a:t>     pracovné stretnutia pracovného tímu</a:t>
            </a:r>
          </a:p>
          <a:p>
            <a:pPr algn="just">
              <a:buFont typeface="Wingdings" pitchFamily="2" charset="2"/>
              <a:buChar char="q"/>
            </a:pPr>
            <a:r>
              <a:rPr lang="sk-SK" sz="1600" i="1" dirty="0" smtClean="0">
                <a:latin typeface="Times New Roman" pitchFamily="18" charset="0"/>
                <a:cs typeface="Times New Roman" pitchFamily="18" charset="0"/>
              </a:rPr>
              <a:t>     konzultácie interných odborníkov s externými konzultantmi s cieľom vytvoriť    </a:t>
            </a:r>
          </a:p>
          <a:p>
            <a:pPr algn="just"/>
            <a:r>
              <a:rPr lang="sk-SK" sz="1600" i="1" dirty="0" smtClean="0">
                <a:latin typeface="Times New Roman" pitchFamily="18" charset="0"/>
                <a:cs typeface="Times New Roman" pitchFamily="18" charset="0"/>
              </a:rPr>
              <a:t>        čo najkvalitnejšie učebné materiály</a:t>
            </a:r>
          </a:p>
          <a:p>
            <a:pPr algn="just">
              <a:buFont typeface="Wingdings" pitchFamily="2" charset="2"/>
              <a:buChar char="q"/>
            </a:pPr>
            <a:r>
              <a:rPr lang="sk-SK" sz="1600" i="1" dirty="0" smtClean="0">
                <a:latin typeface="Times New Roman" pitchFamily="18" charset="0"/>
                <a:cs typeface="Times New Roman" pitchFamily="18" charset="0"/>
              </a:rPr>
              <a:t>    učitelia pracujú na tvorbe pracovných listov</a:t>
            </a:r>
          </a:p>
          <a:p>
            <a:pPr algn="just">
              <a:buFont typeface="Wingdings" pitchFamily="2" charset="2"/>
              <a:buChar char="q"/>
            </a:pPr>
            <a:r>
              <a:rPr lang="sk-SK" sz="1600" i="1" dirty="0" smtClean="0">
                <a:latin typeface="Times New Roman" pitchFamily="18" charset="0"/>
                <a:cs typeface="Times New Roman" pitchFamily="18" charset="0"/>
              </a:rPr>
              <a:t>    boli vybraní externí programátori interaktívnych školení, s ktorými sa</a:t>
            </a:r>
          </a:p>
          <a:p>
            <a:pPr algn="just"/>
            <a:r>
              <a:rPr lang="sk-SK" sz="1600" i="1" dirty="0" smtClean="0">
                <a:latin typeface="Times New Roman" pitchFamily="18" charset="0"/>
                <a:cs typeface="Times New Roman" pitchFamily="18" charset="0"/>
              </a:rPr>
              <a:t>        uskutočnilo prvé stretnutie.</a:t>
            </a:r>
          </a:p>
          <a:p>
            <a:pPr algn="just">
              <a:buFont typeface="Wingdings" pitchFamily="2" charset="2"/>
              <a:buChar char="q"/>
            </a:pPr>
            <a:r>
              <a:rPr lang="sk-SK" sz="16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k-SK" sz="1600" i="1" dirty="0" smtClean="0">
                <a:latin typeface="Times New Roman" pitchFamily="18" charset="0"/>
                <a:cs typeface="Times New Roman" pitchFamily="18" charset="0"/>
              </a:rPr>
              <a:t>odborníci </a:t>
            </a:r>
            <a:r>
              <a:rPr lang="sk-SK" sz="1600" i="1" dirty="0" smtClean="0">
                <a:latin typeface="Times New Roman" pitchFamily="18" charset="0"/>
                <a:cs typeface="Times New Roman" pitchFamily="18" charset="0"/>
              </a:rPr>
              <a:t>na základe informácií z tohto stretnutia a v </a:t>
            </a:r>
            <a:r>
              <a:rPr lang="sk-SK" sz="1600" i="1" dirty="0" err="1" smtClean="0">
                <a:latin typeface="Times New Roman" pitchFamily="18" charset="0"/>
                <a:cs typeface="Times New Roman" pitchFamily="18" charset="0"/>
              </a:rPr>
              <a:t>náväznosti</a:t>
            </a:r>
            <a:r>
              <a:rPr lang="sk-SK" sz="1600" i="1" dirty="0" smtClean="0">
                <a:latin typeface="Times New Roman" pitchFamily="18" charset="0"/>
                <a:cs typeface="Times New Roman" pitchFamily="18" charset="0"/>
              </a:rPr>
              <a:t> na    </a:t>
            </a:r>
          </a:p>
          <a:p>
            <a:pPr algn="just"/>
            <a:r>
              <a:rPr lang="sk-SK" sz="1600" i="1" dirty="0" smtClean="0">
                <a:latin typeface="Times New Roman" pitchFamily="18" charset="0"/>
                <a:cs typeface="Times New Roman" pitchFamily="18" charset="0"/>
              </a:rPr>
              <a:t>        absolvované školenie začnú tiež pracovať na tvorbe prezentácií, do </a:t>
            </a:r>
          </a:p>
          <a:p>
            <a:pPr algn="just"/>
            <a:r>
              <a:rPr lang="sk-SK" sz="1600" i="1" dirty="0" smtClean="0">
                <a:latin typeface="Times New Roman" pitchFamily="18" charset="0"/>
                <a:cs typeface="Times New Roman" pitchFamily="18" charset="0"/>
              </a:rPr>
              <a:t>        ktorých budú následne naprogramované interaktívne cvičenia</a:t>
            </a:r>
          </a:p>
          <a:p>
            <a:endParaRPr lang="sk-SK" sz="1600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k-SK" sz="1600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k-SK" sz="1600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k-SK" sz="1600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k-SK" sz="1600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k-SK" dirty="0" smtClean="0"/>
          </a:p>
        </p:txBody>
      </p:sp>
      <p:pic>
        <p:nvPicPr>
          <p:cNvPr id="4" name="Obrázek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1422533" cy="1078173"/>
          </a:xfrm>
          <a:prstGeom prst="rect">
            <a:avLst/>
          </a:prstGeom>
          <a:noFill/>
        </p:spPr>
      </p:pic>
      <p:pic>
        <p:nvPicPr>
          <p:cNvPr id="5" name="Obrázek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14290"/>
            <a:ext cx="1583140" cy="924688"/>
          </a:xfrm>
          <a:prstGeom prst="rect">
            <a:avLst/>
          </a:prstGeom>
          <a:noFill/>
        </p:spPr>
      </p:pic>
      <p:pic>
        <p:nvPicPr>
          <p:cNvPr id="6" name="Obrázek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214290"/>
            <a:ext cx="1168305" cy="968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1785918" y="1428736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Realizácia aktivít projektu</a:t>
            </a:r>
            <a:endParaRPr lang="cs-CZ" sz="3600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384</Words>
  <Application>Microsoft Office PowerPoint</Application>
  <PresentationFormat>Předvádění na obrazovce (4:3)</PresentationFormat>
  <Paragraphs>92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Stredná odborná škola strojnícka v Považskej Bystrici realizuje projekt s názvom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Company>SOŠ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Stredná odborná škola strojnícka v Považskej Bystrici realizuje projekt s názvom</dc:title>
  <dc:creator>ztv</dc:creator>
  <cp:lastModifiedBy>ztv</cp:lastModifiedBy>
  <cp:revision>23</cp:revision>
  <dcterms:created xsi:type="dcterms:W3CDTF">2013-07-31T07:51:39Z</dcterms:created>
  <dcterms:modified xsi:type="dcterms:W3CDTF">2013-09-01T08:42:25Z</dcterms:modified>
</cp:coreProperties>
</file>